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Caveat"/>
      <p:regular r:id="rId30"/>
      <p:bold r:id="rId31"/>
    </p:embeddedFont>
    <p:embeddedFont>
      <p:font typeface="Nunito"/>
      <p:regular r:id="rId32"/>
      <p:bold r:id="rId33"/>
      <p:italic r:id="rId34"/>
      <p:boldItalic r:id="rId35"/>
    </p:embeddedFont>
    <p:embeddedFont>
      <p:font typeface="Lobster"/>
      <p:regular r:id="rId36"/>
    </p:embeddedFont>
    <p:embeddedFont>
      <p:font typeface="Playfair Display"/>
      <p:regular r:id="rId37"/>
      <p:bold r:id="rId38"/>
      <p:italic r:id="rId39"/>
      <p:boldItalic r:id="rId40"/>
    </p:embeddedFont>
    <p:embeddedFont>
      <p:font typeface="Amatic SC"/>
      <p:regular r:id="rId41"/>
      <p:bold r:id="rId42"/>
    </p:embeddedFont>
    <p:embeddedFont>
      <p:font typeface="Maven Pro"/>
      <p:regular r:id="rId43"/>
      <p:bold r:id="rId44"/>
    </p:embeddedFont>
    <p:embeddedFont>
      <p:font typeface="Pacifico"/>
      <p:regular r:id="rId45"/>
    </p:embeddedFont>
    <p:embeddedFont>
      <p:font typeface="Oswald"/>
      <p:regular r:id="rId46"/>
      <p:bold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205A477-FC9F-4C15-AA3D-EB6F5A7D6647}">
  <a:tblStyle styleId="{7205A477-FC9F-4C15-AA3D-EB6F5A7D6647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AECE6"/>
          </a:solidFill>
        </a:fill>
      </a:tcStyle>
    </a:wholeTbl>
    <a:band1H>
      <a:tcTxStyle/>
      <a:tcStyle>
        <a:fill>
          <a:solidFill>
            <a:srgbClr val="F5D8CA"/>
          </a:solidFill>
        </a:fill>
      </a:tcStyle>
    </a:band1H>
    <a:band2H>
      <a:tcTxStyle/>
    </a:band2H>
    <a:band1V>
      <a:tcTxStyle/>
      <a:tcStyle>
        <a:fill>
          <a:solidFill>
            <a:srgbClr val="F5D8C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B9C2390B-CC62-484F-A1BC-8D176DC0D5B0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fairDisplay-boldItalic.fntdata"/><Relationship Id="rId20" Type="http://schemas.openxmlformats.org/officeDocument/2006/relationships/slide" Target="slides/slide14.xml"/><Relationship Id="rId42" Type="http://schemas.openxmlformats.org/officeDocument/2006/relationships/font" Target="fonts/AmaticSC-bold.fntdata"/><Relationship Id="rId41" Type="http://schemas.openxmlformats.org/officeDocument/2006/relationships/font" Target="fonts/AmaticSC-regular.fntdata"/><Relationship Id="rId22" Type="http://schemas.openxmlformats.org/officeDocument/2006/relationships/slide" Target="slides/slide16.xml"/><Relationship Id="rId44" Type="http://schemas.openxmlformats.org/officeDocument/2006/relationships/font" Target="fonts/MavenPro-bold.fntdata"/><Relationship Id="rId21" Type="http://schemas.openxmlformats.org/officeDocument/2006/relationships/slide" Target="slides/slide15.xml"/><Relationship Id="rId43" Type="http://schemas.openxmlformats.org/officeDocument/2006/relationships/font" Target="fonts/MavenPro-regular.fntdata"/><Relationship Id="rId24" Type="http://schemas.openxmlformats.org/officeDocument/2006/relationships/slide" Target="slides/slide18.xml"/><Relationship Id="rId46" Type="http://schemas.openxmlformats.org/officeDocument/2006/relationships/font" Target="fonts/Oswald-regular.fntdata"/><Relationship Id="rId23" Type="http://schemas.openxmlformats.org/officeDocument/2006/relationships/slide" Target="slides/slide17.xml"/><Relationship Id="rId45" Type="http://schemas.openxmlformats.org/officeDocument/2006/relationships/font" Target="fonts/Pacific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Oswald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aveat-bold.fntdata"/><Relationship Id="rId30" Type="http://schemas.openxmlformats.org/officeDocument/2006/relationships/font" Target="fonts/Caveat-regular.fntdata"/><Relationship Id="rId11" Type="http://schemas.openxmlformats.org/officeDocument/2006/relationships/slide" Target="slides/slide5.xml"/><Relationship Id="rId33" Type="http://schemas.openxmlformats.org/officeDocument/2006/relationships/font" Target="fonts/Nunito-bold.fntdata"/><Relationship Id="rId10" Type="http://schemas.openxmlformats.org/officeDocument/2006/relationships/slide" Target="slides/slide4.xml"/><Relationship Id="rId32" Type="http://schemas.openxmlformats.org/officeDocument/2006/relationships/font" Target="fonts/Nunito-regular.fntdata"/><Relationship Id="rId13" Type="http://schemas.openxmlformats.org/officeDocument/2006/relationships/slide" Target="slides/slide7.xml"/><Relationship Id="rId35" Type="http://schemas.openxmlformats.org/officeDocument/2006/relationships/font" Target="fonts/Nunito-boldItalic.fntdata"/><Relationship Id="rId12" Type="http://schemas.openxmlformats.org/officeDocument/2006/relationships/slide" Target="slides/slide6.xml"/><Relationship Id="rId34" Type="http://schemas.openxmlformats.org/officeDocument/2006/relationships/font" Target="fonts/Nunito-italic.fntdata"/><Relationship Id="rId15" Type="http://schemas.openxmlformats.org/officeDocument/2006/relationships/slide" Target="slides/slide9.xml"/><Relationship Id="rId37" Type="http://schemas.openxmlformats.org/officeDocument/2006/relationships/font" Target="fonts/PlayfairDisplay-regular.fntdata"/><Relationship Id="rId14" Type="http://schemas.openxmlformats.org/officeDocument/2006/relationships/slide" Target="slides/slide8.xml"/><Relationship Id="rId36" Type="http://schemas.openxmlformats.org/officeDocument/2006/relationships/font" Target="fonts/Lobster-regular.fntdata"/><Relationship Id="rId17" Type="http://schemas.openxmlformats.org/officeDocument/2006/relationships/slide" Target="slides/slide11.xml"/><Relationship Id="rId39" Type="http://schemas.openxmlformats.org/officeDocument/2006/relationships/font" Target="fonts/PlayfairDisplay-italic.fntdata"/><Relationship Id="rId16" Type="http://schemas.openxmlformats.org/officeDocument/2006/relationships/slide" Target="slides/slide10.xml"/><Relationship Id="rId38" Type="http://schemas.openxmlformats.org/officeDocument/2006/relationships/font" Target="fonts/PlayfairDisplay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4a3dd78ba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4a3dd78ba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a3cf4102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4a3cf4102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4a3cf4102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4a3cf4102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4a3cf4102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4a3cf4102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4a3dd78ba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4a3dd78ba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ieeexplore.ieee.org/xpl/mostRecentIssue.jsp?punumber=8326586" TargetMode="External"/><Relationship Id="rId4" Type="http://schemas.openxmlformats.org/officeDocument/2006/relationships/hyperlink" Target="https://ieeexplore.ieee.org/xpl/mostRecentIssue.jsp?punumber=8326586" TargetMode="External"/><Relationship Id="rId11" Type="http://schemas.openxmlformats.org/officeDocument/2006/relationships/hyperlink" Target="https://ieeexplore.ieee.org/xpl/mostRecentIssue.jsp?punumber=4063797" TargetMode="External"/><Relationship Id="rId10" Type="http://schemas.openxmlformats.org/officeDocument/2006/relationships/hyperlink" Target="https://ieeexplore.ieee.org/search/searchresult.jsp?searchWithin=%25252522First%25252520Name%25252522:%25252522Yuan-chih%25252522&amp;searchWithin=%25252522Last%25252520Name%25252522:%25252522Chuang%25252522&amp;newsearch=true&amp;sortType=newest" TargetMode="External"/><Relationship Id="rId12" Type="http://schemas.openxmlformats.org/officeDocument/2006/relationships/hyperlink" Target="https://ieeexplore.ieee.org/xpl/mostRecentIssue.jsp?punumber=4063797" TargetMode="External"/><Relationship Id="rId9" Type="http://schemas.openxmlformats.org/officeDocument/2006/relationships/hyperlink" Target="https://ieeexplore.ieee.org/search/searchresult.jsp?searchWithin=%25252522First%25252520Name%25252522:%25252522Yuan-chih%25252522&amp;searchWithin=%25252522Last%25252520Name%25252522:%25252522Chuang%25252522&amp;newsearch=true&amp;sortType=newest" TargetMode="External"/><Relationship Id="rId5" Type="http://schemas.openxmlformats.org/officeDocument/2006/relationships/hyperlink" Target="https://ieeexplore.ieee.org/search/searchresult.jsp?searchWithin=%25252522First%25252520Name%25252522:%25252522Jiun-ping%25252522&amp;searchWithin=%25252522Last%25252520Name%25252522:%25252522Wang%25252522&amp;newsearch=true&amp;sortType=newest" TargetMode="External"/><Relationship Id="rId6" Type="http://schemas.openxmlformats.org/officeDocument/2006/relationships/hyperlink" Target="https://ieeexplore.ieee.org/search/searchresult.jsp?searchWithin=%25252522First%25252520Name%25252522:%25252522Jiun-ping%25252522&amp;searchWithin=%25252522Last%25252520Name%25252522:%25252522Wang%25252522&amp;newsearch=true&amp;sortType=newest" TargetMode="External"/><Relationship Id="rId7" Type="http://schemas.openxmlformats.org/officeDocument/2006/relationships/hyperlink" Target="https://ieeexplore.ieee.org/search/searchresult.jsp?searchWithin=%25252522First%25252520Name%25252522:%25252522Shiann-rong%25252522&amp;searchWithin=%25252522Last%25252520Name%25252522:%25252522Kuang%25252522&amp;newsearch=true&amp;sortType=newest" TargetMode="External"/><Relationship Id="rId8" Type="http://schemas.openxmlformats.org/officeDocument/2006/relationships/hyperlink" Target="https://ieeexplore.ieee.org/search/searchresult.jsp?searchWithin=%25252522First%25252520Name%25252522:%25252522Shiann-rong%25252522&amp;searchWithin=%25252522Last%25252520Name%25252522:%25252522Kuang%25252522&amp;newsearch=true&amp;sortType=newest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ieeexplore.ieee.org/document/1672241" TargetMode="External"/><Relationship Id="rId4" Type="http://schemas.openxmlformats.org/officeDocument/2006/relationships/hyperlink" Target="https://ieeexplore.ieee.org/document/6329993" TargetMode="External"/><Relationship Id="rId5" Type="http://schemas.openxmlformats.org/officeDocument/2006/relationships/hyperlink" Target="https://ieeexplore.ieee.org/document/4064379" TargetMode="External"/><Relationship Id="rId6" Type="http://schemas.openxmlformats.org/officeDocument/2006/relationships/hyperlink" Target="https://ieeexplore.ieee.org/iel5/5608545/5625939/05626244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idx="4294967295" type="ctrTitle"/>
          </p:nvPr>
        </p:nvSpPr>
        <p:spPr>
          <a:xfrm>
            <a:off x="189187" y="133350"/>
            <a:ext cx="8954814" cy="24837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5400"/>
              <a:buFont typeface="Times New Roman"/>
              <a:buNone/>
            </a:pPr>
            <a:r>
              <a:rPr i="1" lang="en-GB" sz="54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Approximate Computing Techniques for Deep Neural Networks</a:t>
            </a:r>
            <a:endParaRPr i="1" sz="5400" u="none" cap="none" strike="noStrike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8" name="Google Shape;278;p13"/>
          <p:cNvSpPr txBox="1"/>
          <p:nvPr>
            <p:ph idx="4294967295" type="subTitle"/>
          </p:nvPr>
        </p:nvSpPr>
        <p:spPr>
          <a:xfrm>
            <a:off x="3872790" y="3384332"/>
            <a:ext cx="4997942" cy="122593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MEMBERS:  Ananya Garg</a:t>
            </a:r>
            <a:endParaRPr b="0" i="0" sz="1800" u="none" cap="none" strike="noStrike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Purvi Agarwal</a:t>
            </a:r>
            <a:endParaRPr b="0" i="0" sz="1800" u="none" cap="none" strike="noStrike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Ruchi Dhamnani</a:t>
            </a:r>
            <a:endParaRPr b="0" i="0" sz="1800" u="none" cap="none" strike="noStrike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3F3F3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MENTOR:    Dr.  Santosh Kumar</a:t>
            </a:r>
            <a:endParaRPr b="0" i="0" sz="1800" u="none" cap="none" strike="noStrike">
              <a:solidFill>
                <a:srgbClr val="3F3F3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Anil Grag\Desktop\Capture.PNG" id="346" name="Google Shape;34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05250" y="2732690"/>
            <a:ext cx="2779329" cy="2196662"/>
          </a:xfrm>
          <a:prstGeom prst="rect">
            <a:avLst/>
          </a:prstGeom>
          <a:noFill/>
          <a:ln cap="flat" cmpd="sng" w="571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7" name="Google Shape;347;p22"/>
          <p:cNvSpPr/>
          <p:nvPr/>
        </p:nvSpPr>
        <p:spPr>
          <a:xfrm>
            <a:off x="6863256" y="3794234"/>
            <a:ext cx="1954924" cy="861848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FFF00"/>
          </a:solidFill>
          <a:ln cap="flat" cmpd="sng" w="15875">
            <a:solidFill>
              <a:srgbClr val="A65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2"/>
          <p:cNvSpPr txBox="1"/>
          <p:nvPr/>
        </p:nvSpPr>
        <p:spPr>
          <a:xfrm>
            <a:off x="6915807" y="3962402"/>
            <a:ext cx="176573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APPROXIMATION UNIT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9" name="Google Shape;34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48303" y="0"/>
            <a:ext cx="3153104" cy="2505411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pic>
        <p:nvPicPr>
          <p:cNvPr id="350" name="Google Shape;350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2249" y="2596056"/>
            <a:ext cx="2952750" cy="210502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pic>
      <p:sp>
        <p:nvSpPr>
          <p:cNvPr id="351" name="Google Shape;351;p22"/>
          <p:cNvSpPr/>
          <p:nvPr/>
        </p:nvSpPr>
        <p:spPr>
          <a:xfrm>
            <a:off x="7126014" y="168165"/>
            <a:ext cx="1618593" cy="977462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00B050"/>
          </a:solidFill>
          <a:ln cap="flat" cmpd="sng" w="15875">
            <a:solidFill>
              <a:srgbClr val="00206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22"/>
          <p:cNvSpPr txBox="1"/>
          <p:nvPr/>
        </p:nvSpPr>
        <p:spPr>
          <a:xfrm>
            <a:off x="7189075" y="178676"/>
            <a:ext cx="1492469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BIT WIDTH ADAPTIVE COMPUTING UNIT</a:t>
            </a:r>
            <a:endParaRPr b="1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3" name="Google Shape;353;p22"/>
          <p:cNvSpPr/>
          <p:nvPr/>
        </p:nvSpPr>
        <p:spPr>
          <a:xfrm>
            <a:off x="336331" y="308741"/>
            <a:ext cx="1839309" cy="693683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BE6CC"/>
          </a:solidFill>
          <a:ln cap="flat" cmpd="sng" w="15875">
            <a:solidFill>
              <a:srgbClr val="A65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22"/>
          <p:cNvSpPr txBox="1"/>
          <p:nvPr/>
        </p:nvSpPr>
        <p:spPr>
          <a:xfrm>
            <a:off x="336331" y="515009"/>
            <a:ext cx="195492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Processing element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5" name="Google Shape;355;p22"/>
          <p:cNvCxnSpPr/>
          <p:nvPr/>
        </p:nvCxnSpPr>
        <p:spPr>
          <a:xfrm flipH="1" rot="10800000">
            <a:off x="3216165" y="283780"/>
            <a:ext cx="620111" cy="136634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356" name="Google Shape;356;p22"/>
          <p:cNvSpPr/>
          <p:nvPr/>
        </p:nvSpPr>
        <p:spPr>
          <a:xfrm>
            <a:off x="1534509" y="914400"/>
            <a:ext cx="1387366" cy="1639614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accent1"/>
          </a:solidFill>
          <a:ln cap="flat" cmpd="sng" w="15875">
            <a:solidFill>
              <a:srgbClr val="A65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2"/>
          <p:cNvSpPr/>
          <p:nvPr/>
        </p:nvSpPr>
        <p:spPr>
          <a:xfrm>
            <a:off x="6716109" y="924910"/>
            <a:ext cx="1124607" cy="2575035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15875">
            <a:solidFill>
              <a:srgbClr val="A65F0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8" name="Google Shape;358;p22"/>
          <p:cNvCxnSpPr/>
          <p:nvPr/>
        </p:nvCxnSpPr>
        <p:spPr>
          <a:xfrm rot="-5400000">
            <a:off x="73574" y="1460939"/>
            <a:ext cx="1408387" cy="546539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lgDash"/>
            <a:round/>
            <a:headEnd len="sm" w="sm" type="none"/>
            <a:tailEnd len="med" w="med" type="stealth"/>
          </a:ln>
        </p:spPr>
      </p:cxnSp>
      <p:cxnSp>
        <p:nvCxnSpPr>
          <p:cNvPr id="359" name="Google Shape;359;p22"/>
          <p:cNvCxnSpPr/>
          <p:nvPr/>
        </p:nvCxnSpPr>
        <p:spPr>
          <a:xfrm>
            <a:off x="6169572" y="336331"/>
            <a:ext cx="840828" cy="115614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dash"/>
            <a:round/>
            <a:headEnd len="sm" w="sm" type="none"/>
            <a:tailEnd len="med" w="med" type="stealth"/>
          </a:ln>
        </p:spPr>
      </p:cxnSp>
      <p:cxnSp>
        <p:nvCxnSpPr>
          <p:cNvPr id="360" name="Google Shape;360;p22"/>
          <p:cNvCxnSpPr/>
          <p:nvPr/>
        </p:nvCxnSpPr>
        <p:spPr>
          <a:xfrm>
            <a:off x="6842234" y="3563007"/>
            <a:ext cx="493987" cy="136634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dot"/>
            <a:round/>
            <a:headEnd len="sm" w="sm" type="none"/>
            <a:tailEnd len="med" w="med" type="stealth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3"/>
          <p:cNvSpPr txBox="1"/>
          <p:nvPr>
            <p:ph idx="4294967295" type="body"/>
          </p:nvPr>
        </p:nvSpPr>
        <p:spPr>
          <a:xfrm>
            <a:off x="653065" y="914399"/>
            <a:ext cx="7965418" cy="37206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b="1" lang="en-GB" sz="2400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Signed Magnitude multiplication:</a:t>
            </a:r>
            <a:r>
              <a:rPr lang="en-GB" sz="2400">
                <a:solidFill>
                  <a:srgbClr val="AB620D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  <a:endParaRPr sz="2400">
              <a:solidFill>
                <a:srgbClr val="AB620D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GB" sz="24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</a:t>
            </a:r>
            <a:r>
              <a:rPr lang="en-GB" sz="2400">
                <a:solidFill>
                  <a:srgbClr val="AB62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24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done using AND gate which is implemented by MUX and after that half adders are used for addition. And after that XOR gate is used for sign computation.</a:t>
            </a:r>
            <a:r>
              <a:rPr lang="en-GB" sz="2400">
                <a:solidFill>
                  <a:srgbClr val="26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2400">
              <a:solidFill>
                <a:srgbClr val="26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GB" sz="24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have designed 2*2, 4*4, 8*8, 16*16 multiplier and 16*16 Multiplier and Accumulator and implemented them on </a:t>
            </a:r>
            <a:r>
              <a:rPr lang="en-GB" sz="24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ZEDBoard</a:t>
            </a:r>
            <a:r>
              <a:rPr lang="en-GB" sz="2400">
                <a:solidFill>
                  <a:srgbClr val="26262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The result are as follows:</a:t>
            </a:r>
            <a:endParaRPr sz="2400">
              <a:solidFill>
                <a:srgbClr val="26262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6" name="Google Shape;366;p23"/>
          <p:cNvSpPr txBox="1"/>
          <p:nvPr/>
        </p:nvSpPr>
        <p:spPr>
          <a:xfrm>
            <a:off x="296233" y="214890"/>
            <a:ext cx="73257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GB" sz="32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Proposed Method:</a:t>
            </a:r>
            <a:endParaRPr i="0" sz="3200" u="none" cap="none" strike="noStrike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367" name="Google Shape;3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8525" y="3295025"/>
            <a:ext cx="2067517" cy="174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4"/>
          <p:cNvSpPr txBox="1"/>
          <p:nvPr>
            <p:ph type="title"/>
          </p:nvPr>
        </p:nvSpPr>
        <p:spPr>
          <a:xfrm>
            <a:off x="423450" y="214825"/>
            <a:ext cx="8403000" cy="7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GB" sz="3000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Power Consumption of Signed Multiplication</a:t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373" name="Google Shape;3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0950" y="979225"/>
            <a:ext cx="7397249" cy="377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Anil Grag\Desktop\Capture.PNG" id="378" name="Google Shape;37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5375" y="932275"/>
            <a:ext cx="7195649" cy="405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25"/>
          <p:cNvSpPr/>
          <p:nvPr/>
        </p:nvSpPr>
        <p:spPr>
          <a:xfrm>
            <a:off x="1571296" y="136634"/>
            <a:ext cx="457200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5"/>
          <p:cNvSpPr txBox="1"/>
          <p:nvPr/>
        </p:nvSpPr>
        <p:spPr>
          <a:xfrm>
            <a:off x="330825" y="90450"/>
            <a:ext cx="858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2400" u="none" cap="none" strike="noStrike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Power Consumption of Signed Multiplication after Near Zero approximation</a:t>
            </a:r>
            <a:endParaRPr b="1" i="0" sz="2400" u="none" cap="none" strike="noStrike">
              <a:solidFill>
                <a:srgbClr val="434343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6"/>
          <p:cNvSpPr txBox="1"/>
          <p:nvPr/>
        </p:nvSpPr>
        <p:spPr>
          <a:xfrm>
            <a:off x="840829" y="199696"/>
            <a:ext cx="729417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Power Consumption of Multiplier and Accumulator</a:t>
            </a:r>
            <a:endParaRPr b="1" i="0" sz="2800" u="none" cap="none" strike="noStrike">
              <a:solidFill>
                <a:srgbClr val="434343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386" name="Google Shape;3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425" y="1117175"/>
            <a:ext cx="7847151" cy="3826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7"/>
          <p:cNvSpPr txBox="1"/>
          <p:nvPr>
            <p:ph type="title"/>
          </p:nvPr>
        </p:nvSpPr>
        <p:spPr>
          <a:xfrm>
            <a:off x="800925" y="214825"/>
            <a:ext cx="7030500" cy="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3000">
                <a:solidFill>
                  <a:srgbClr val="303030"/>
                </a:solidFill>
                <a:latin typeface="Pacifico"/>
                <a:ea typeface="Pacifico"/>
                <a:cs typeface="Pacifico"/>
                <a:sym typeface="Pacifico"/>
              </a:rPr>
              <a:t>Schematic of MAC</a:t>
            </a:r>
            <a:r>
              <a:rPr b="0" lang="en-GB" sz="3000">
                <a:solidFill>
                  <a:srgbClr val="303030"/>
                </a:solidFill>
                <a:latin typeface="Pacifico"/>
                <a:ea typeface="Pacifico"/>
                <a:cs typeface="Pacifico"/>
                <a:sym typeface="Pacifico"/>
              </a:rPr>
              <a:t>:</a:t>
            </a:r>
            <a:endParaRPr b="0" sz="3000">
              <a:solidFill>
                <a:srgbClr val="303030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2" name="Google Shape;3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650" y="780625"/>
            <a:ext cx="8822689" cy="405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8"/>
          <p:cNvSpPr txBox="1"/>
          <p:nvPr>
            <p:ph type="title"/>
          </p:nvPr>
        </p:nvSpPr>
        <p:spPr>
          <a:xfrm>
            <a:off x="548225" y="1532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Pacifico"/>
                <a:ea typeface="Pacifico"/>
                <a:cs typeface="Pacifico"/>
                <a:sym typeface="Pacifico"/>
              </a:rPr>
              <a:t>RTL Analysis of MAC</a:t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398" name="Google Shape;3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825" y="809625"/>
            <a:ext cx="8469126" cy="412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9"/>
          <p:cNvSpPr txBox="1"/>
          <p:nvPr>
            <p:ph type="title"/>
          </p:nvPr>
        </p:nvSpPr>
        <p:spPr>
          <a:xfrm>
            <a:off x="304350" y="201575"/>
            <a:ext cx="83367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cifico"/>
                <a:ea typeface="Pacifico"/>
                <a:cs typeface="Pacifico"/>
                <a:sym typeface="Pacifico"/>
              </a:rPr>
              <a:t>Schematic of MAC after Virtual Input and Output</a:t>
            </a: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950" y="846900"/>
            <a:ext cx="7865626" cy="409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0"/>
          <p:cNvSpPr txBox="1"/>
          <p:nvPr>
            <p:ph type="title"/>
          </p:nvPr>
        </p:nvSpPr>
        <p:spPr>
          <a:xfrm>
            <a:off x="256938" y="135425"/>
            <a:ext cx="79902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Pacifico"/>
                <a:ea typeface="Pacifico"/>
                <a:cs typeface="Pacifico"/>
                <a:sym typeface="Pacifico"/>
              </a:rPr>
              <a:t>Power Comparison of Different Multipliers</a:t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</p:txBody>
      </p:sp>
      <p:graphicFrame>
        <p:nvGraphicFramePr>
          <p:cNvPr id="410" name="Google Shape;410;p30"/>
          <p:cNvGraphicFramePr/>
          <p:nvPr/>
        </p:nvGraphicFramePr>
        <p:xfrm>
          <a:off x="1151500" y="1061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{B9C2390B-CC62-484F-A1BC-8D176DC0D5B0}</a:tableStyleId>
              </a:tblPr>
              <a:tblGrid>
                <a:gridCol w="1329275"/>
                <a:gridCol w="4350475"/>
                <a:gridCol w="1963725"/>
              </a:tblGrid>
              <a:tr h="541825">
                <a:tc row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SNo.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Power comparison of different multipliers 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6427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Multipliers</a:t>
                      </a:r>
                      <a:endParaRPr b="1" i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Power Consumption</a:t>
                      </a:r>
                      <a:endParaRPr b="1" i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1.)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2x2 signed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1.59W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2.)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2x2 using two’s complement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2.868W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</a:tr>
              <a:tr h="335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3.)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4x4 signed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6.064W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4.)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8x8 signed 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11.45W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</a:tr>
              <a:tr h="335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5.)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16x16 signed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30.479W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6.)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16x1 signed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4.612W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</a:tr>
              <a:tr h="335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7.)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16x2 signed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10.79W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5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8.)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16x4 signed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18.28W</a:t>
                      </a:r>
                      <a:endParaRPr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575" y="1125275"/>
            <a:ext cx="4896675" cy="3585675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1"/>
          <p:cNvSpPr txBox="1"/>
          <p:nvPr/>
        </p:nvSpPr>
        <p:spPr>
          <a:xfrm>
            <a:off x="493986" y="273269"/>
            <a:ext cx="745183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30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Bit Width Adaptive Computing Unit</a:t>
            </a:r>
            <a:endParaRPr b="1" i="0" sz="3000" u="none" cap="none" strike="noStrike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417" name="Google Shape;417;p31"/>
          <p:cNvSpPr/>
          <p:nvPr/>
        </p:nvSpPr>
        <p:spPr>
          <a:xfrm>
            <a:off x="5042252" y="1322773"/>
            <a:ext cx="3899400" cy="3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GB" sz="16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the bit-width of weight is larger than 8-bit, these two multipliers are combined as one 16 × 16-bit multiplier.</a:t>
            </a:r>
            <a:endParaRPr i="0" sz="16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GB" sz="16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result of high 25-bit part is shifted by 8-bit with zero filling. Then it adds with the low 25-bit part. By setting S11 as 1, the result is output. Compared to the multipliers in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GB" sz="16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our design are all utilized in either 8-bit mode or 16-bit mode.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GB" sz="16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Therefore, our design has </a:t>
            </a:r>
            <a:r>
              <a:rPr b="1" i="0" lang="en-GB" sz="16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higher resource utilization.</a:t>
            </a:r>
            <a:endParaRPr b="1" i="0" sz="16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/>
        </p:nvSpPr>
        <p:spPr>
          <a:xfrm>
            <a:off x="367863" y="378372"/>
            <a:ext cx="810347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36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Outline</a:t>
            </a:r>
            <a:r>
              <a:rPr b="1" i="0" lang="en-GB" sz="3600" u="none" cap="none" strike="noStrike">
                <a:solidFill>
                  <a:srgbClr val="000000"/>
                </a:solidFill>
              </a:rPr>
              <a:t>:</a:t>
            </a:r>
            <a:endParaRPr b="1" i="0" sz="3600" u="none" cap="none" strike="noStrike">
              <a:solidFill>
                <a:srgbClr val="000000"/>
              </a:solidFill>
            </a:endParaRPr>
          </a:p>
        </p:txBody>
      </p:sp>
      <p:sp>
        <p:nvSpPr>
          <p:cNvPr id="284" name="Google Shape;284;p14"/>
          <p:cNvSpPr txBox="1"/>
          <p:nvPr/>
        </p:nvSpPr>
        <p:spPr>
          <a:xfrm>
            <a:off x="683177" y="912391"/>
            <a:ext cx="7777800" cy="3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➢"/>
            </a:pPr>
            <a:r>
              <a:rPr b="0" i="0" lang="en-GB" sz="2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➢"/>
            </a:pPr>
            <a:r>
              <a:rPr b="0" i="0" lang="en-GB" sz="2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Objective </a:t>
            </a:r>
            <a:endParaRPr b="0" i="0" sz="2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➢"/>
            </a:pPr>
            <a:r>
              <a:rPr b="0" i="0" lang="en-GB" sz="2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 </a:t>
            </a:r>
            <a:endParaRPr/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➢"/>
            </a:pPr>
            <a:r>
              <a:rPr b="0" i="0" lang="en-GB" sz="2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Literature Survey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➢"/>
            </a:pPr>
            <a:r>
              <a:rPr lang="en-GB" sz="2800">
                <a:latin typeface="Times New Roman"/>
                <a:ea typeface="Times New Roman"/>
                <a:cs typeface="Times New Roman"/>
                <a:sym typeface="Times New Roman"/>
              </a:rPr>
              <a:t>Proposed Solution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imes New Roman"/>
              <a:buChar char="➢"/>
            </a:pPr>
            <a:r>
              <a:rPr lang="en-GB" sz="2800"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➢"/>
            </a:pPr>
            <a:r>
              <a:rPr b="0" i="0" lang="en-GB" sz="2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Acknowledgement</a:t>
            </a:r>
            <a:endParaRPr b="0" i="0" sz="2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Char char="➢"/>
            </a:pPr>
            <a:r>
              <a:rPr b="0" i="0" lang="en-GB" sz="2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b="0" i="0" sz="2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7950" y="2933700"/>
            <a:ext cx="1936066" cy="194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2"/>
          <p:cNvSpPr txBox="1"/>
          <p:nvPr>
            <p:ph idx="4294967295" type="title"/>
          </p:nvPr>
        </p:nvSpPr>
        <p:spPr>
          <a:xfrm>
            <a:off x="416307" y="132359"/>
            <a:ext cx="7809300" cy="12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3200"/>
              <a:buFont typeface="Times New Roman"/>
              <a:buNone/>
            </a:pPr>
            <a:r>
              <a:rPr lang="en-GB">
                <a:solidFill>
                  <a:srgbClr val="666666"/>
                </a:solidFill>
                <a:latin typeface="Pacifico"/>
                <a:ea typeface="Pacifico"/>
                <a:cs typeface="Pacifico"/>
                <a:sym typeface="Pacifico"/>
              </a:rPr>
              <a:t>Low-power accelerator for processing Deep</a:t>
            </a:r>
            <a:endParaRPr>
              <a:solidFill>
                <a:srgbClr val="666666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3200"/>
              <a:buFont typeface="Times New Roman"/>
              <a:buNone/>
            </a:pPr>
            <a:r>
              <a:rPr lang="en-GB">
                <a:solidFill>
                  <a:srgbClr val="666666"/>
                </a:solidFill>
                <a:latin typeface="Pacifico"/>
                <a:ea typeface="Pacifico"/>
                <a:cs typeface="Pacifico"/>
                <a:sym typeface="Pacifico"/>
              </a:rPr>
              <a:t>Neural Networks </a:t>
            </a:r>
            <a:endParaRPr>
              <a:solidFill>
                <a:srgbClr val="666666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423" name="Google Shape;423;p32"/>
          <p:cNvSpPr txBox="1"/>
          <p:nvPr>
            <p:ph idx="4294967295" type="body"/>
          </p:nvPr>
        </p:nvSpPr>
        <p:spPr>
          <a:xfrm>
            <a:off x="4089000" y="974700"/>
            <a:ext cx="4999200" cy="31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143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Noto Sans Symbols"/>
              <a:buChar char="➢"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The power reduction is realized by avoiding multiplications of near-zero valued data.The near-zero approximation are proposed to predict and skip the near-zero multiplications under certain thresholds. 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Noto Sans Symbols"/>
              <a:buNone/>
            </a:pPr>
            <a:r>
              <a:t/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143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Noto Sans Symbols"/>
              <a:buChar char="➢"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This  design achieves 1.92X and 1.51X further reduction of the total multiplications  with negligible loss of accuracy. 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t/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143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Noto Sans Symbols"/>
              <a:buChar char="➢"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The accelerator, designed using it consumes less energy approximately 717 times less energy and is comparatively 4 times faster.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rgbClr val="3F3F3F"/>
              </a:buClr>
              <a:buSzPts val="1400"/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C:\Users\Anil Grag\Desktop\Capture.PNG" id="424" name="Google Shape;42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7650" y="1389950"/>
            <a:ext cx="3732850" cy="34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3"/>
          <p:cNvSpPr txBox="1"/>
          <p:nvPr/>
        </p:nvSpPr>
        <p:spPr>
          <a:xfrm>
            <a:off x="1292772" y="325821"/>
            <a:ext cx="630620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3200" u="none" cap="none" strike="noStrike">
                <a:solidFill>
                  <a:srgbClr val="AB620D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b="1" i="0" lang="en-GB" sz="3000" u="none" cap="none" strike="noStrike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Acknowledgement</a:t>
            </a:r>
            <a:endParaRPr b="1" i="0" sz="3000" u="none" cap="none" strike="noStrike">
              <a:solidFill>
                <a:srgbClr val="434343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430" name="Google Shape;430;p33"/>
          <p:cNvSpPr txBox="1"/>
          <p:nvPr/>
        </p:nvSpPr>
        <p:spPr>
          <a:xfrm>
            <a:off x="626960" y="986711"/>
            <a:ext cx="8061300" cy="31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GB" sz="2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The success and outcome of this project till now required a lot of guidance and assistance from many people and we are extremely privileged to have got this all along during our project. </a:t>
            </a:r>
            <a:endParaRPr i="0" sz="2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GB" sz="2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We all respect and thank </a:t>
            </a:r>
            <a:r>
              <a:rPr b="1" i="0" lang="en-GB" sz="20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Dr. Ramesh Vaddi (Senior Research Fellow National University of Singapore</a:t>
            </a:r>
            <a:r>
              <a:rPr i="0" lang="en-GB" sz="20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)</a:t>
            </a:r>
            <a:r>
              <a:rPr i="0" lang="en-GB" sz="2000" u="none" cap="none" strike="noStrike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for providing us constant support and mentoring for this project work and giving us all this wonderful opportunity to work with him. </a:t>
            </a:r>
            <a:endParaRPr i="0" sz="2000" u="none" cap="none" strike="noStrike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31" name="Google Shape;431;p33"/>
          <p:cNvSpPr txBox="1"/>
          <p:nvPr/>
        </p:nvSpPr>
        <p:spPr>
          <a:xfrm>
            <a:off x="75" y="4261025"/>
            <a:ext cx="9144000" cy="4896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                                          </a:t>
            </a:r>
            <a:r>
              <a:rPr b="1" lang="en-GB" sz="2400">
                <a:latin typeface="Amatic SC"/>
                <a:ea typeface="Amatic SC"/>
                <a:cs typeface="Amatic SC"/>
                <a:sym typeface="Amatic SC"/>
              </a:rPr>
              <a:t>We are shaped by our thoughts; we become what we think !</a:t>
            </a:r>
            <a:endParaRPr b="1" sz="2400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4"/>
          <p:cNvSpPr txBox="1"/>
          <p:nvPr/>
        </p:nvSpPr>
        <p:spPr>
          <a:xfrm>
            <a:off x="612688" y="333218"/>
            <a:ext cx="46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30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References</a:t>
            </a:r>
            <a:r>
              <a:rPr b="1" i="0" lang="en-GB" sz="28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:</a:t>
            </a:r>
            <a:endParaRPr b="1" i="0" sz="2800" u="none" cap="none" strike="noStrike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437" name="Google Shape;437;p34"/>
          <p:cNvSpPr/>
          <p:nvPr/>
        </p:nvSpPr>
        <p:spPr>
          <a:xfrm>
            <a:off x="551100" y="948475"/>
            <a:ext cx="80418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30303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>
                <a:solidFill>
                  <a:srgbClr val="0B0B0B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</a:t>
            </a:r>
            <a:r>
              <a:rPr lang="en-GB">
                <a:solidFill>
                  <a:srgbClr val="0B0B0B"/>
                </a:solidFill>
              </a:rPr>
              <a:t>1] C.R. Baugh and B.A. Wooley, “A Two’s Complement Parallel Array Multiplication Algorithm,” IEEE Trans. Computers, vol. 22, no. 12, pp. 1045-1047, Dec. 1973.</a:t>
            </a:r>
            <a:endParaRPr>
              <a:solidFill>
                <a:srgbClr val="0B0B0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B0B0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>
                <a:solidFill>
                  <a:srgbClr val="0B0B0B"/>
                </a:solidFill>
              </a:rPr>
              <a:t>[2] M.J. Schulte and E.E. Swartzlander Jr., “Truncated Multiplication with Correction Constant,” Proc. Workshop Very Large Scale Integration (VLSI) Systems Signal Processing, VI, pp.</a:t>
            </a:r>
            <a:endParaRPr>
              <a:solidFill>
                <a:srgbClr val="0B0B0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B0B0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>
                <a:solidFill>
                  <a:srgbClr val="0B0B0B"/>
                </a:solidFill>
              </a:rPr>
              <a:t>[3]Tarun Vatwani, Arko Dutt, Debjyoti Bhatacharjee , Anupam Chattopadhyay, “Floating Point Multiplication  Mapping on ReRAM based In memory Computing Architecture,”</a:t>
            </a:r>
            <a:r>
              <a:rPr lang="en-GB">
                <a:solidFill>
                  <a:srgbClr val="0B0B0B"/>
                </a:solidFill>
                <a:uFill>
                  <a:noFill/>
                </a:uFill>
                <a:hlinkClick r:id="rId3"/>
              </a:rPr>
              <a:t> </a:t>
            </a:r>
            <a:r>
              <a:rPr b="1" lang="en-GB" u="sng">
                <a:hlinkClick r:id="rId4"/>
              </a:rPr>
              <a:t>2018 31st International Conference on VLSI Design and 2018 17th International Conference on Embedded Systems (VLSID)</a:t>
            </a:r>
            <a:r>
              <a:rPr lang="en-GB">
                <a:solidFill>
                  <a:srgbClr val="0B0B0B"/>
                </a:solidFill>
              </a:rPr>
              <a:t>.</a:t>
            </a:r>
            <a:endParaRPr>
              <a:solidFill>
                <a:srgbClr val="0B0B0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B0B0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>
                <a:solidFill>
                  <a:srgbClr val="0B0B0B"/>
                </a:solidFill>
              </a:rPr>
              <a:t>[4]</a:t>
            </a:r>
            <a:r>
              <a:rPr lang="en-GB">
                <a:solidFill>
                  <a:srgbClr val="0B0B0B"/>
                </a:solidFill>
                <a:uFill>
                  <a:noFill/>
                </a:uFill>
                <a:hlinkClick r:id="rId5"/>
              </a:rPr>
              <a:t> </a:t>
            </a:r>
            <a:r>
              <a:rPr b="1" lang="en-GB" u="sng">
                <a:hlinkClick r:id="rId6"/>
              </a:rPr>
              <a:t>Jiun-ping Wang</a:t>
            </a:r>
            <a:r>
              <a:rPr b="1" lang="en-GB" u="sng"/>
              <a:t> </a:t>
            </a:r>
            <a:r>
              <a:rPr lang="en-GB"/>
              <a:t>;</a:t>
            </a:r>
            <a:r>
              <a:rPr lang="en-GB">
                <a:uFill>
                  <a:noFill/>
                </a:uFill>
                <a:hlinkClick r:id="rId7"/>
              </a:rPr>
              <a:t> </a:t>
            </a:r>
            <a:r>
              <a:rPr b="1" lang="en-GB" u="sng">
                <a:hlinkClick r:id="rId8"/>
              </a:rPr>
              <a:t>Shiann-rong Kuang</a:t>
            </a:r>
            <a:r>
              <a:rPr b="1" lang="en-GB" u="sng"/>
              <a:t> </a:t>
            </a:r>
            <a:r>
              <a:rPr lang="en-GB"/>
              <a:t>;</a:t>
            </a:r>
            <a:r>
              <a:rPr lang="en-GB">
                <a:uFill>
                  <a:noFill/>
                </a:uFill>
                <a:hlinkClick r:id="rId9"/>
              </a:rPr>
              <a:t> </a:t>
            </a:r>
            <a:r>
              <a:rPr b="1" lang="en-GB" u="sng">
                <a:hlinkClick r:id="rId10"/>
              </a:rPr>
              <a:t>Yuan-chih Chuang</a:t>
            </a:r>
            <a:r>
              <a:rPr lang="en-GB"/>
              <a:t> “Design of Reconfigurable Low-Power Pipelined Array Multiplier”</a:t>
            </a:r>
            <a:r>
              <a:rPr lang="en-GB">
                <a:uFill>
                  <a:noFill/>
                </a:uFill>
                <a:hlinkClick r:id="rId11"/>
              </a:rPr>
              <a:t> </a:t>
            </a:r>
            <a:r>
              <a:rPr b="1" lang="en-GB" u="sng">
                <a:hlinkClick r:id="rId12"/>
              </a:rPr>
              <a:t>2006 International Conference on Communications, Circuits and Systems</a:t>
            </a:r>
            <a:r>
              <a:rPr lang="en-GB">
                <a:solidFill>
                  <a:srgbClr val="0B0B0B"/>
                </a:solidFill>
              </a:rPr>
              <a:t>.</a:t>
            </a:r>
            <a:endParaRPr>
              <a:solidFill>
                <a:srgbClr val="0B0B0B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B0B0B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C0C0C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Google Shape;44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7475" y="1680600"/>
            <a:ext cx="2730100" cy="32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idx="4294967295" type="title"/>
          </p:nvPr>
        </p:nvSpPr>
        <p:spPr>
          <a:xfrm>
            <a:off x="62575" y="80550"/>
            <a:ext cx="32337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Times New Roman"/>
              <a:buNone/>
            </a:pPr>
            <a:r>
              <a:rPr lang="en-GB" sz="3600">
                <a:latin typeface="Pacifico"/>
                <a:ea typeface="Pacifico"/>
                <a:cs typeface="Pacifico"/>
                <a:sym typeface="Pacifico"/>
              </a:rPr>
              <a:t>Introduction</a:t>
            </a:r>
            <a:endParaRPr sz="36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291" name="Google Shape;291;p15"/>
          <p:cNvSpPr txBox="1"/>
          <p:nvPr>
            <p:ph idx="4294967295" type="body"/>
          </p:nvPr>
        </p:nvSpPr>
        <p:spPr>
          <a:xfrm>
            <a:off x="272400" y="1026074"/>
            <a:ext cx="4729800" cy="31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B620D"/>
              </a:buClr>
              <a:buSzPts val="1800"/>
              <a:buNone/>
            </a:pPr>
            <a:r>
              <a:rPr b="1" lang="en-GB" sz="2400">
                <a:solidFill>
                  <a:srgbClr val="434343"/>
                </a:solidFill>
                <a:latin typeface="Caveat"/>
                <a:ea typeface="Caveat"/>
                <a:cs typeface="Caveat"/>
                <a:sym typeface="Caveat"/>
              </a:rPr>
              <a:t>DEEP LEARNING</a:t>
            </a:r>
            <a:r>
              <a:rPr b="1" lang="en-GB" sz="2400">
                <a:solidFill>
                  <a:srgbClr val="434343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b="1" lang="en-GB" sz="2400">
                <a:solidFill>
                  <a:srgbClr val="AB620D"/>
                </a:solidFill>
                <a:latin typeface="Pacifico"/>
                <a:ea typeface="Pacifico"/>
                <a:cs typeface="Pacifico"/>
                <a:sym typeface="Pacifico"/>
              </a:rPr>
              <a:t>(</a:t>
            </a:r>
            <a:r>
              <a:rPr b="1" lang="en-GB" sz="2400">
                <a:solidFill>
                  <a:srgbClr val="666666"/>
                </a:solidFill>
                <a:highlight>
                  <a:srgbClr val="FFFFFF"/>
                </a:highlight>
                <a:latin typeface="Pacifico"/>
                <a:ea typeface="Pacifico"/>
                <a:cs typeface="Pacifico"/>
                <a:sym typeface="Pacifico"/>
              </a:rPr>
              <a:t>… moving </a:t>
            </a:r>
            <a:endParaRPr b="1" sz="2400">
              <a:solidFill>
                <a:srgbClr val="666666"/>
              </a:solidFill>
              <a:highlight>
                <a:srgbClr val="FFFFFF"/>
              </a:highlight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B620D"/>
              </a:buClr>
              <a:buSzPts val="1800"/>
              <a:buNone/>
            </a:pPr>
            <a:r>
              <a:rPr b="1" lang="en-GB" sz="2400">
                <a:solidFill>
                  <a:srgbClr val="666666"/>
                </a:solidFill>
                <a:highlight>
                  <a:srgbClr val="FFFFFF"/>
                </a:highlight>
                <a:latin typeface="Pacifico"/>
                <a:ea typeface="Pacifico"/>
                <a:cs typeface="Pacifico"/>
                <a:sym typeface="Pacifico"/>
              </a:rPr>
              <a:t>beyond shallow machine </a:t>
            </a:r>
            <a:endParaRPr b="1" sz="2400">
              <a:solidFill>
                <a:srgbClr val="666666"/>
              </a:solidFill>
              <a:highlight>
                <a:srgbClr val="FFFFFF"/>
              </a:highlight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B620D"/>
              </a:buClr>
              <a:buSzPts val="1800"/>
              <a:buNone/>
            </a:pPr>
            <a:r>
              <a:rPr b="1" lang="en-GB" sz="2400">
                <a:solidFill>
                  <a:srgbClr val="666666"/>
                </a:solidFill>
                <a:highlight>
                  <a:srgbClr val="FFFFFF"/>
                </a:highlight>
                <a:latin typeface="Pacifico"/>
                <a:ea typeface="Pacifico"/>
                <a:cs typeface="Pacifico"/>
                <a:sym typeface="Pacifico"/>
              </a:rPr>
              <a:t>learning </a:t>
            </a:r>
            <a:r>
              <a:rPr b="1" lang="en-GB" sz="2400">
                <a:solidFill>
                  <a:srgbClr val="AB620D"/>
                </a:solidFill>
                <a:latin typeface="Pacifico"/>
                <a:ea typeface="Pacifico"/>
                <a:cs typeface="Pacifico"/>
                <a:sym typeface="Pacifico"/>
              </a:rPr>
              <a:t>)</a:t>
            </a:r>
            <a:endParaRPr b="1" sz="2400">
              <a:solidFill>
                <a:srgbClr val="AB620D"/>
              </a:solidFill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B620D"/>
              </a:buClr>
              <a:buSzPts val="1800"/>
              <a:buNone/>
            </a:pPr>
            <a:r>
              <a:t/>
            </a:r>
            <a:endParaRPr b="1" sz="1800">
              <a:solidFill>
                <a:srgbClr val="AB62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2200"/>
              </a:spcBef>
              <a:spcAft>
                <a:spcPts val="1600"/>
              </a:spcAft>
              <a:buClr>
                <a:srgbClr val="3F3F3F"/>
              </a:buClr>
              <a:buSzPts val="1400"/>
              <a:buNone/>
            </a:pPr>
            <a:r>
              <a:t/>
            </a:r>
            <a:endParaRPr sz="1400"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225" y="211725"/>
            <a:ext cx="4807925" cy="443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400" y="3064000"/>
            <a:ext cx="1814825" cy="1848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idx="4294967295" type="title"/>
          </p:nvPr>
        </p:nvSpPr>
        <p:spPr>
          <a:xfrm>
            <a:off x="254988" y="189186"/>
            <a:ext cx="70389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Times New Roman"/>
              <a:buNone/>
            </a:pPr>
            <a:r>
              <a:rPr lang="en-GB" sz="2900">
                <a:latin typeface="Pacifico"/>
                <a:ea typeface="Pacifico"/>
                <a:cs typeface="Pacifico"/>
                <a:sym typeface="Pacifico"/>
              </a:rPr>
              <a:t>Convolution Neural Network</a:t>
            </a:r>
            <a:endParaRPr sz="29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299" name="Google Shape;299;p16"/>
          <p:cNvSpPr txBox="1"/>
          <p:nvPr/>
        </p:nvSpPr>
        <p:spPr>
          <a:xfrm>
            <a:off x="2396975" y="2210550"/>
            <a:ext cx="99900" cy="10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0" name="Google Shape;3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950" y="1601200"/>
            <a:ext cx="7884201" cy="3122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16"/>
          <p:cNvSpPr txBox="1"/>
          <p:nvPr/>
        </p:nvSpPr>
        <p:spPr>
          <a:xfrm>
            <a:off x="1302725" y="759725"/>
            <a:ext cx="7706700" cy="6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Caveat"/>
                <a:ea typeface="Caveat"/>
                <a:cs typeface="Caveat"/>
                <a:sym typeface="Caveat"/>
              </a:rPr>
              <a:t>Life is like a box of neural networks you never know what you gonna get...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/>
          <p:nvPr/>
        </p:nvSpPr>
        <p:spPr>
          <a:xfrm>
            <a:off x="2065283" y="3876193"/>
            <a:ext cx="457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17"/>
          <p:cNvSpPr/>
          <p:nvPr/>
        </p:nvSpPr>
        <p:spPr>
          <a:xfrm>
            <a:off x="670550" y="198925"/>
            <a:ext cx="50853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36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Deep Neural Networks</a:t>
            </a:r>
            <a:endParaRPr b="1" i="0" sz="3600" u="none" cap="none" strike="noStrike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308" name="Google Shape;3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0813" y="1050688"/>
            <a:ext cx="6082375" cy="25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7"/>
          <p:cNvSpPr/>
          <p:nvPr/>
        </p:nvSpPr>
        <p:spPr>
          <a:xfrm>
            <a:off x="81700" y="2025675"/>
            <a:ext cx="1724700" cy="16839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Troves of data are fed into model.</a:t>
            </a:r>
            <a:endParaRPr/>
          </a:p>
        </p:txBody>
      </p:sp>
      <p:sp>
        <p:nvSpPr>
          <p:cNvPr id="310" name="Google Shape;310;p17"/>
          <p:cNvSpPr/>
          <p:nvPr/>
        </p:nvSpPr>
        <p:spPr>
          <a:xfrm flipH="1">
            <a:off x="7429475" y="2112525"/>
            <a:ext cx="1463100" cy="1285800"/>
          </a:xfrm>
          <a:prstGeom prst="flowChartMagneticTap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Produces       trading signal.</a:t>
            </a:r>
            <a:endParaRPr/>
          </a:p>
        </p:txBody>
      </p:sp>
      <p:sp>
        <p:nvSpPr>
          <p:cNvPr id="311" name="Google Shape;311;p17"/>
          <p:cNvSpPr/>
          <p:nvPr/>
        </p:nvSpPr>
        <p:spPr>
          <a:xfrm>
            <a:off x="4630788" y="3810613"/>
            <a:ext cx="249900" cy="438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7"/>
          <p:cNvSpPr/>
          <p:nvPr/>
        </p:nvSpPr>
        <p:spPr>
          <a:xfrm>
            <a:off x="3249475" y="3996375"/>
            <a:ext cx="2765700" cy="955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Learns from training data for better       predictions.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8"/>
          <p:cNvSpPr/>
          <p:nvPr/>
        </p:nvSpPr>
        <p:spPr>
          <a:xfrm>
            <a:off x="1584319" y="1434879"/>
            <a:ext cx="6111900" cy="24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Approximate computing technique is very much useful for improving efficiency (approx double) and reducing energy consumption.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will be using different adders and multipliers for this purpose and comparing their energy consumption and accuracy. And we 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have </a:t>
            </a: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ed</a:t>
            </a:r>
            <a:r>
              <a:rPr b="0" i="0" lang="en-GB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it on Field Programmable Gate Array (FPGA) and ZEDBoard.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151680" y="800218"/>
            <a:ext cx="680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20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Why Approximate Computing?</a:t>
            </a:r>
            <a:endParaRPr b="1" i="0" sz="2000" u="none" cap="none" strike="noStrike">
              <a:solidFill>
                <a:srgbClr val="000000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1584329" y="92618"/>
            <a:ext cx="45615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36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Motivation...</a:t>
            </a:r>
            <a:endParaRPr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0" name="Google Shape;320;p18"/>
          <p:cNvSpPr txBox="1"/>
          <p:nvPr/>
        </p:nvSpPr>
        <p:spPr>
          <a:xfrm>
            <a:off x="0" y="4141925"/>
            <a:ext cx="9144000" cy="6351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Caveat"/>
                <a:ea typeface="Caveat"/>
                <a:cs typeface="Caveat"/>
                <a:sym typeface="Caveat"/>
              </a:rPr>
              <a:t>       </a:t>
            </a:r>
            <a:r>
              <a:rPr b="1" lang="en-GB" sz="2400">
                <a:latin typeface="Caveat"/>
                <a:ea typeface="Caveat"/>
                <a:cs typeface="Caveat"/>
                <a:sym typeface="Caveat"/>
              </a:rPr>
              <a:t>In order to become the 1% you must do what the other 99% won’t !!!</a:t>
            </a:r>
            <a:endParaRPr b="1" sz="2400"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5" name="Google Shape;325;p19"/>
          <p:cNvGraphicFramePr/>
          <p:nvPr/>
        </p:nvGraphicFramePr>
        <p:xfrm>
          <a:off x="-12" y="-2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{7205A477-FC9F-4C15-AA3D-EB6F5A7D6647}</a:tableStyleId>
              </a:tblPr>
              <a:tblGrid>
                <a:gridCol w="382900"/>
                <a:gridCol w="2327475"/>
                <a:gridCol w="1961650"/>
                <a:gridCol w="594875"/>
                <a:gridCol w="1999125"/>
                <a:gridCol w="1808225"/>
              </a:tblGrid>
              <a:tr h="4305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Title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Link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Year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Advantage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Disadvantage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</a:tr>
              <a:tr h="942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1)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A Two's Complement Parallel Array Multiplication algorithm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sng">
                          <a:solidFill>
                            <a:srgbClr val="000000"/>
                          </a:solidFill>
                          <a:hlinkClick r:id="rId3"/>
                        </a:rPr>
                        <a:t>https://ieeexplore.ieee.org/document/1672241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1974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Every partial product bit has a positive coefficient.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000000"/>
                          </a:solidFill>
                        </a:rPr>
                        <a:t>Need 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for the complements of each multiplier and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multiplicand 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</a:tr>
              <a:tr h="11550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2)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A Flexible Low Power DSP With a Programmable Truncated Multiplier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sng">
                          <a:solidFill>
                            <a:srgbClr val="000000"/>
                          </a:solidFill>
                          <a:hlinkClick r:id="rId4"/>
                        </a:rPr>
                        <a:t>https://ieeexplore.ieee.org/document/6329993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2012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Conservative power savings of up to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 15%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Architecture fabricated on the TSMC 90 nm process area consumption is more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</a:tr>
              <a:tr h="942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3)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Area efficient multipliers for Digital Signal Processing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Application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https://ieeexplore.ieee.org/stamp/stamp.jsp?arnumber=4864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55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1996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Area consumption is reduced to 50%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Due to truncation accuracy is reduced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</a:tr>
              <a:tr h="7301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4)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Design of Reconfigurable Low-Power Pipelined Array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Multiplier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sng">
                          <a:solidFill>
                            <a:srgbClr val="000000"/>
                          </a:solidFill>
                          <a:hlinkClick r:id="rId5"/>
                        </a:rPr>
                        <a:t>https://ieeexplore.ieee.org/document/4064379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2006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Low Power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Consumption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Delay overhead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</a:tr>
              <a:tr h="9426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5)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Real-time  Fall Detection Algorithm</a:t>
                      </a:r>
                      <a:r>
                        <a:rPr lang="en-GB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with a Prog</a:t>
                      </a:r>
                      <a:r>
                        <a:rPr lang="en-GB">
                          <a:solidFill>
                            <a:srgbClr val="000000"/>
                          </a:solidFill>
                        </a:rPr>
                        <a:t>.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 Truncated MAC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-GB" sz="1400" u="sng">
                          <a:solidFill>
                            <a:srgbClr val="000000"/>
                          </a:solidFill>
                          <a:hlinkClick r:id="rId6"/>
                        </a:rPr>
                        <a:t>https://ieeexplore.ieee.org/iel5/5608545/5625939/05626244.pdf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2010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23% power savings without any accuracy loss.</a:t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Truncation of low </a:t>
                      </a:r>
                      <a:r>
                        <a:rPr lang="en-GB">
                          <a:solidFill>
                            <a:srgbClr val="000000"/>
                          </a:solidFill>
                        </a:rPr>
                        <a:t>bits 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 of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columns</a:t>
                      </a:r>
                      <a:r>
                        <a:rPr lang="en-GB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GB" sz="1400">
                          <a:solidFill>
                            <a:srgbClr val="000000"/>
                          </a:solidFill>
                        </a:rPr>
                        <a:t>result in robust gap values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0"/>
          <p:cNvSpPr txBox="1"/>
          <p:nvPr>
            <p:ph idx="4294967295" type="title"/>
          </p:nvPr>
        </p:nvSpPr>
        <p:spPr>
          <a:xfrm>
            <a:off x="189186" y="878545"/>
            <a:ext cx="7688263" cy="5349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000"/>
              <a:buFont typeface="Times New Roman"/>
              <a:buNone/>
            </a:pPr>
            <a:r>
              <a:rPr lang="en-GB" sz="20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lang="en-GB" sz="20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Low power 1-Bit CMOS Full Adder Cells</a:t>
            </a:r>
            <a:endParaRPr sz="20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31" name="Google Shape;331;p20"/>
          <p:cNvSpPr txBox="1"/>
          <p:nvPr>
            <p:ph idx="4294967295" type="body"/>
          </p:nvPr>
        </p:nvSpPr>
        <p:spPr>
          <a:xfrm>
            <a:off x="4610000" y="1640425"/>
            <a:ext cx="4445100" cy="28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i="1" lang="en-GB" sz="2200">
                <a:latin typeface="Playfair Display"/>
                <a:ea typeface="Playfair Display"/>
                <a:cs typeface="Playfair Display"/>
                <a:sym typeface="Playfair Display"/>
              </a:rPr>
              <a:t>It</a:t>
            </a:r>
            <a:r>
              <a:rPr i="1" lang="en-GB" sz="2200">
                <a:latin typeface="Playfair Display"/>
                <a:ea typeface="Playfair Display"/>
                <a:cs typeface="Playfair Display"/>
                <a:sym typeface="Playfair Display"/>
              </a:rPr>
              <a:t> exhibits different power consumption, speed, area, and driving capability are analysed.</a:t>
            </a:r>
            <a:endParaRPr i="1"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 i="1"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i="1" lang="en-GB" sz="2200">
                <a:latin typeface="Playfair Display"/>
                <a:ea typeface="Playfair Display"/>
                <a:cs typeface="Playfair Display"/>
                <a:sym typeface="Playfair Display"/>
              </a:rPr>
              <a:t>We break the large circuit in smaller modules. For each module we try to minimise the dynamic and static power consumption.</a:t>
            </a:r>
            <a:endParaRPr i="1"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rgbClr val="3F3F3F"/>
              </a:buClr>
              <a:buSzPts val="1500"/>
              <a:buNone/>
            </a:pPr>
            <a:r>
              <a:rPr lang="en-GB"/>
              <a:t>A</a:t>
            </a:r>
            <a:endParaRPr/>
          </a:p>
        </p:txBody>
      </p:sp>
      <p:pic>
        <p:nvPicPr>
          <p:cNvPr descr="C:\Users\Anil Grag\Desktop\Capture.PNG" id="332" name="Google Shape;33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175" y="1545175"/>
            <a:ext cx="4445075" cy="32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0"/>
          <p:cNvSpPr txBox="1"/>
          <p:nvPr/>
        </p:nvSpPr>
        <p:spPr>
          <a:xfrm>
            <a:off x="199697" y="252248"/>
            <a:ext cx="7672551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GB" sz="32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Approximate Computing Techniques:</a:t>
            </a:r>
            <a:endParaRPr b="1" i="0" sz="3200" u="none" cap="none" strike="noStrike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1"/>
          <p:cNvSpPr txBox="1"/>
          <p:nvPr>
            <p:ph idx="4294967295" type="title"/>
          </p:nvPr>
        </p:nvSpPr>
        <p:spPr>
          <a:xfrm>
            <a:off x="304798" y="157655"/>
            <a:ext cx="7577959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Times New Roman"/>
              <a:buNone/>
            </a:pPr>
            <a:r>
              <a:rPr lang="en-GB" sz="3200">
                <a:latin typeface="Pacifico"/>
                <a:ea typeface="Pacifico"/>
                <a:cs typeface="Pacifico"/>
                <a:sym typeface="Pacifico"/>
              </a:rPr>
              <a:t>Approximate Multiplier </a:t>
            </a:r>
            <a:br>
              <a:rPr b="1" lang="en-GB" sz="32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9" name="Google Shape;339;p21"/>
          <p:cNvSpPr txBox="1"/>
          <p:nvPr>
            <p:ph idx="4294967295" type="body"/>
          </p:nvPr>
        </p:nvSpPr>
        <p:spPr>
          <a:xfrm>
            <a:off x="4962350" y="1313950"/>
            <a:ext cx="4009800" cy="3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t/>
            </a:r>
            <a:endParaRPr b="1" sz="16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swald"/>
              <a:buChar char="➢"/>
            </a:pPr>
            <a:r>
              <a:rPr b="1" lang="en-GB" sz="1800">
                <a:solidFill>
                  <a:srgbClr val="0C0C0C"/>
                </a:solidFill>
                <a:latin typeface="Oswald"/>
                <a:ea typeface="Oswald"/>
                <a:cs typeface="Oswald"/>
                <a:sym typeface="Oswald"/>
              </a:rPr>
              <a:t>I</a:t>
            </a:r>
            <a:r>
              <a:rPr b="1" lang="en-GB" sz="180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this method the signs of all the partial product bits are positive.</a:t>
            </a:r>
            <a:endParaRPr b="1"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➢"/>
            </a:pPr>
            <a:r>
              <a:t/>
            </a:r>
            <a:endParaRPr b="1"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➢"/>
            </a:pPr>
            <a:r>
              <a:rPr b="1" lang="en-GB" sz="180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product is formed by adding the first n - 2 partial product rows and subtracting the last two rows. Instead of subtracting the partial products that have negative signs, the negation of the partial products can be added. </a:t>
            </a:r>
            <a:endParaRPr b="1"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t/>
            </a:r>
            <a:endParaRPr b="1"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t/>
            </a:r>
            <a:endParaRPr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rgbClr val="3F3F3F"/>
              </a:buClr>
              <a:buSzPts val="1600"/>
              <a:buNone/>
            </a:pPr>
            <a:r>
              <a:t/>
            </a:r>
            <a:endParaRPr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C:\Users\Anil Grag\Desktop\Capture.PNG" id="340" name="Google Shape;34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100" y="1313950"/>
            <a:ext cx="5266725" cy="3635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1"/>
          <p:cNvSpPr/>
          <p:nvPr/>
        </p:nvSpPr>
        <p:spPr>
          <a:xfrm>
            <a:off x="304797" y="855939"/>
            <a:ext cx="779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800" u="none" cap="none" strike="noStrik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Two's Complement Parallel Array Multiplication Algorithm:</a:t>
            </a:r>
            <a:endParaRPr b="1" i="1" sz="18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